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embeddedFontLst>
    <p:embeddedFont>
      <p:font typeface="Ubuntu Light"/>
      <p:regular r:id="rId46"/>
      <p:bold r:id="rId47"/>
      <p:italic r:id="rId48"/>
      <p:boldItalic r:id="rId49"/>
    </p:embeddedFont>
    <p:embeddedFont>
      <p:font typeface="Ubuntu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iBCswJUx4YRSgOnvLVeqPJ7SQP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4F43D0-7D86-4F92-A070-73EC74BF5FF9}">
  <a:tblStyle styleId="{DA4F43D0-7D86-4F92-A070-73EC74BF5FF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9FF"/>
          </a:solidFill>
        </a:fill>
      </a:tcStyle>
    </a:wholeTbl>
    <a:band1H>
      <a:tcTxStyle/>
      <a:tcStyle>
        <a:fill>
          <a:solidFill>
            <a:srgbClr val="D3D1FF"/>
          </a:solidFill>
        </a:fill>
      </a:tcStyle>
    </a:band1H>
    <a:band2H>
      <a:tcTxStyle/>
    </a:band2H>
    <a:band1V>
      <a:tcTxStyle/>
      <a:tcStyle>
        <a:fill>
          <a:solidFill>
            <a:srgbClr val="D3D1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UbuntuLight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UbuntuLight-italic.fntdata"/><Relationship Id="rId47" Type="http://schemas.openxmlformats.org/officeDocument/2006/relationships/font" Target="fonts/UbuntuLight-bold.fntdata"/><Relationship Id="rId49" Type="http://schemas.openxmlformats.org/officeDocument/2006/relationships/font" Target="fonts/Ubuntu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bold.fntdata"/><Relationship Id="rId50" Type="http://schemas.openxmlformats.org/officeDocument/2006/relationships/font" Target="fonts/Ubuntu-regular.fntdata"/><Relationship Id="rId53" Type="http://schemas.openxmlformats.org/officeDocument/2006/relationships/font" Target="fonts/Ubuntu-boldItalic.fntdata"/><Relationship Id="rId52" Type="http://schemas.openxmlformats.org/officeDocument/2006/relationships/font" Target="fonts/Ubuntu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993e0c7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1e993e0c73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47.png"/><Relationship Id="rId8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51.png"/><Relationship Id="rId8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16.png"/><Relationship Id="rId7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49.png"/><Relationship Id="rId6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7.png"/><Relationship Id="rId6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Formas de enlazar 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p6"/>
          <p:cNvGraphicFramePr/>
          <p:nvPr/>
        </p:nvGraphicFramePr>
        <p:xfrm>
          <a:off x="2008682" y="19517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{DA4F43D0-7D86-4F92-A070-73EC74BF5FF9}</a:tableStyleId>
              </a:tblPr>
              <a:tblGrid>
                <a:gridCol w="2717100"/>
                <a:gridCol w="2717100"/>
                <a:gridCol w="2717100"/>
              </a:tblGrid>
              <a:tr h="38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Mediante...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5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Archivo CSS externo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Etiqueta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&lt;link rel="stylesheet"&gt;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 código se escribe en un archivo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.css 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 parte. Recomendado.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5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Bloque de estilos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Etiqueta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 &lt;style&gt;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 código se escribe en una etiqueta 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&lt;style&gt; 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 el documento HTML.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5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Estilos en línea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Atributo HTML 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style="..."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 código se escribe en un atributo HTML </a:t>
                      </a:r>
                      <a:r>
                        <a:rPr lang="es-CO" sz="1400" u="none" cap="none" strike="noStrike">
                          <a:highlight>
                            <a:srgbClr val="FF00FF"/>
                          </a:highlight>
                          <a:latin typeface="Ubuntu"/>
                          <a:ea typeface="Ubuntu"/>
                          <a:cs typeface="Ubuntu"/>
                          <a:sym typeface="Ubuntu"/>
                        </a:rPr>
                        <a:t>style</a:t>
                      </a: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 en una etiqueta.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4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Formas de enlazar 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4069" y="1311965"/>
            <a:ext cx="8323861" cy="496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Display: block;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6979" y="1346527"/>
            <a:ext cx="7358042" cy="424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Display: inline;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2485" y="1621604"/>
            <a:ext cx="5567029" cy="361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Display y Flex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21198" y="822779"/>
            <a:ext cx="6006309" cy="38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0108" y="3707615"/>
            <a:ext cx="3995739" cy="275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7632" y="397102"/>
            <a:ext cx="5433629" cy="367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833561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5482791" y="0"/>
            <a:ext cx="6656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97483" y="891753"/>
            <a:ext cx="173239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5088378" y="224242"/>
            <a:ext cx="2616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Modelo de cajas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666501" y="1474459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6173170" y="1904142"/>
            <a:ext cx="5113719" cy="344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márgen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(</a:t>
            </a:r>
            <a:r>
              <a:rPr b="1" i="1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margin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), en naranja, es la parte exterior del elemento, por fuera del borde.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borde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(</a:t>
            </a:r>
            <a:r>
              <a:rPr b="1" i="1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border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), en negro, es el límite que separa el interior del exterior del elemento.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relleno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(</a:t>
            </a:r>
            <a:r>
              <a:rPr b="1" i="1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padding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), </a:t>
            </a: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en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verde, es la parte interior del elemento, entre el contenido y el borde.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            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contenido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en azul, es la parte interior del elemento, excluyendo el relleno.</a:t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8727" y="1689469"/>
            <a:ext cx="6204361" cy="387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5318867" y="809290"/>
            <a:ext cx="2390983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Dimensiones</a:t>
            </a:r>
            <a:endParaRPr b="0" i="0" sz="2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5083328" y="501513"/>
            <a:ext cx="2616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Modelo de cajas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39"/>
          <p:cNvGraphicFramePr/>
          <p:nvPr/>
        </p:nvGraphicFramePr>
        <p:xfrm>
          <a:off x="2032000" y="13803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{DA4F43D0-7D86-4F92-A070-73EC74BF5FF9}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Propiedad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Valor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Significado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width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Auto|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Tamaño de ancho de un elemento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height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Auto|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Tamaño de alto de un elemento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251" name="Google Shape;25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2341" y="2901109"/>
            <a:ext cx="7567316" cy="369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e993e0c73c_0_0"/>
          <p:cNvPicPr preferRelativeResize="0"/>
          <p:nvPr/>
        </p:nvPicPr>
        <p:blipFill rotWithShape="1">
          <a:blip r:embed="rId3">
            <a:alphaModFix/>
          </a:blip>
          <a:srcRect b="0" l="0" r="79423" t="754"/>
          <a:stretch/>
        </p:blipFill>
        <p:spPr>
          <a:xfrm rot="10800000">
            <a:off x="1" y="1855"/>
            <a:ext cx="320618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e993e0c73c_0_0"/>
          <p:cNvPicPr preferRelativeResize="0"/>
          <p:nvPr/>
        </p:nvPicPr>
        <p:blipFill rotWithShape="1">
          <a:blip r:embed="rId3">
            <a:alphaModFix/>
          </a:blip>
          <a:srcRect b="0" l="0" r="79423" t="754"/>
          <a:stretch/>
        </p:blipFill>
        <p:spPr>
          <a:xfrm>
            <a:off x="8985812" y="0"/>
            <a:ext cx="320618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e993e0c73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e993e0c73c_0_0"/>
          <p:cNvSpPr txBox="1"/>
          <p:nvPr/>
        </p:nvSpPr>
        <p:spPr>
          <a:xfrm>
            <a:off x="397484" y="224242"/>
            <a:ext cx="133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e993e0c73c_0_0"/>
          <p:cNvSpPr txBox="1"/>
          <p:nvPr/>
        </p:nvSpPr>
        <p:spPr>
          <a:xfrm>
            <a:off x="4641375" y="532050"/>
            <a:ext cx="412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Analogia css Box Model</a:t>
            </a:r>
            <a:endParaRPr/>
          </a:p>
        </p:txBody>
      </p:sp>
      <p:pic>
        <p:nvPicPr>
          <p:cNvPr id="261" name="Google Shape;261;g1e993e0c73c_0_0"/>
          <p:cNvPicPr preferRelativeResize="0"/>
          <p:nvPr/>
        </p:nvPicPr>
        <p:blipFill rotWithShape="1">
          <a:blip r:embed="rId5">
            <a:alphaModFix/>
          </a:blip>
          <a:srcRect b="0" l="0" r="11000" t="0"/>
          <a:stretch/>
        </p:blipFill>
        <p:spPr>
          <a:xfrm>
            <a:off x="9586988" y="1540720"/>
            <a:ext cx="2625211" cy="548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e993e0c73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7700" y="1379200"/>
            <a:ext cx="9286285" cy="54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6017" y="1540720"/>
            <a:ext cx="6679965" cy="4105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5083328" y="501513"/>
            <a:ext cx="27703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Posición absoluta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5302354" y="326593"/>
            <a:ext cx="1587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FLEXBOX</a:t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5223" y="1723053"/>
            <a:ext cx="7801556" cy="412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CSS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(Cascading Style Sheets)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5302354" y="326593"/>
            <a:ext cx="1587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FLEXBOX</a:t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2225" y="1540720"/>
            <a:ext cx="7627553" cy="375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/>
        </p:nvSpPr>
        <p:spPr>
          <a:xfrm>
            <a:off x="5302354" y="326593"/>
            <a:ext cx="1587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FLEXBOX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9473" y="897011"/>
            <a:ext cx="10393053" cy="58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5302354" y="326593"/>
            <a:ext cx="15632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 GRID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6734" y="1475726"/>
            <a:ext cx="9838531" cy="4902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5302354" y="326593"/>
            <a:ext cx="15632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 GRID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7337" y="1540720"/>
            <a:ext cx="9677329" cy="491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5260085" y="270680"/>
            <a:ext cx="17478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 GRID</a:t>
            </a:r>
            <a:endParaRPr b="1" i="0" sz="2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9" name="Google Shape;33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2921" y="1318412"/>
            <a:ext cx="9786158" cy="48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50652" y="765775"/>
            <a:ext cx="447314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¿Qué es reponsive Web Design?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951731"/>
            <a:ext cx="5755314" cy="320009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/>
          <p:nvPr/>
        </p:nvSpPr>
        <p:spPr>
          <a:xfrm>
            <a:off x="499334" y="1779530"/>
            <a:ext cx="4972987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 un enfoque que nos dice que nuestros diseños deberían adaptarse a las interacciones del usuario y la resolución que utilizan.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Los sitios web deberían adaptarse a celulares, tablets, laptops, computadores de escritorio, televisores.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8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350652" y="765775"/>
            <a:ext cx="5281522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¿Cómo logro que mi sitio sea responsive?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1449" y="1951327"/>
            <a:ext cx="6989102" cy="3674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8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2" y="0"/>
            <a:ext cx="111526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8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Archivo CSS externo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58213" y="2273327"/>
            <a:ext cx="7940073" cy="2717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8"/>
          <p:cNvCxnSpPr>
            <a:endCxn id="372" idx="3"/>
          </p:cNvCxnSpPr>
          <p:nvPr/>
        </p:nvCxnSpPr>
        <p:spPr>
          <a:xfrm rot="10800000">
            <a:off x="2122714" y="4298336"/>
            <a:ext cx="846000" cy="74100"/>
          </a:xfrm>
          <a:prstGeom prst="straightConnector1">
            <a:avLst/>
          </a:prstGeom>
          <a:noFill/>
          <a:ln cap="flat" cmpd="sng" w="381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2" name="Google Shape;372;p8"/>
          <p:cNvSpPr txBox="1"/>
          <p:nvPr/>
        </p:nvSpPr>
        <p:spPr>
          <a:xfrm>
            <a:off x="228600" y="3605838"/>
            <a:ext cx="18941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 incluye la etiqueta 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&lt;link&gt;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con la que establecemos relación entre el 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HTML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y el archivo 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.css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como 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index.css</a:t>
            </a:r>
            <a:endParaRPr/>
          </a:p>
        </p:txBody>
      </p:sp>
      <p:sp>
        <p:nvSpPr>
          <p:cNvPr id="373" name="Google Shape;373;p8"/>
          <p:cNvSpPr txBox="1"/>
          <p:nvPr/>
        </p:nvSpPr>
        <p:spPr>
          <a:xfrm>
            <a:off x="397484" y="1213402"/>
            <a:ext cx="5170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 debe ubicar en el bloque &lt;head&gt;&lt;/head&gt;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89952" y="5460779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Bloque de estilos 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6259" y="1162847"/>
            <a:ext cx="5539482" cy="453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64718" y="4199121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estilos en linea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025" y="2658879"/>
            <a:ext cx="10975950" cy="59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07412" y="3924178"/>
            <a:ext cx="2977175" cy="14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384023" y="1351528"/>
            <a:ext cx="6443307" cy="440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Este módulo abarca desde los conceptos fundamentales hasta las técnicas avanzadas de CSS </a:t>
            </a:r>
            <a:r>
              <a:rPr b="0" i="0" lang="es-CO" sz="28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(Cascading Style Sheets)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el lenguaje que permite dar estilo y diseño a las páginas web. Los estudiantes aprenderán desde la estilización básica hasta la creación de diseños modernos, flexibles y responsivos, incluyendo animaciones y transformaciones.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37691" y="4901250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7" name="Google Shape;407;p51"/>
          <p:cNvGraphicFramePr/>
          <p:nvPr/>
        </p:nvGraphicFramePr>
        <p:xfrm>
          <a:off x="2032000" y="19774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{DA4F43D0-7D86-4F92-A070-73EC74BF5FF9}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Concepto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Selector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Elemento o elementos del documento que vamos a seleccionar para aplicarle un estilo concreto.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Propiedad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Característica principal que vamos a definir con el valor indicado a continuación.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Cada propiedad tiene una serie de valores concretos asignables, con los que tendrá uno u otro comportamiento.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Comentario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entre /* y */ con anotaciones o aclaraciones para el desarrollador (el navegador los ignorará).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Regla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Par de propiedad y su respectivo valor asociado.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883332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9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9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0514" y="1513388"/>
            <a:ext cx="10210971" cy="383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13147" y="4591006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Documento 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7548" y="1237463"/>
            <a:ext cx="9044386" cy="502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13147" y="4591006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3"/>
          <p:cNvSpPr txBox="1"/>
          <p:nvPr/>
        </p:nvSpPr>
        <p:spPr>
          <a:xfrm>
            <a:off x="397483" y="793608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Herencia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3"/>
          <p:cNvSpPr txBox="1"/>
          <p:nvPr/>
        </p:nvSpPr>
        <p:spPr>
          <a:xfrm>
            <a:off x="397483" y="1217885"/>
            <a:ext cx="11130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Algunas propiedades CSS, como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color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o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font-family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se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heredan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desde los elementos HTML padres a los elementos HTML hijos, modificando el valor que tienen por defecto.</a:t>
            </a:r>
            <a:endParaRPr b="0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4" name="Google Shape;444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676" y="2211528"/>
            <a:ext cx="5783964" cy="293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88245" y="2233882"/>
            <a:ext cx="4357719" cy="291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/>
        </p:nvSpPr>
        <p:spPr>
          <a:xfrm>
            <a:off x="3384023" y="1351528"/>
            <a:ext cx="6443307" cy="440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Cuando hablamos de la Cascada CSS nos referimos al algoritmo o conjunto de reglas y normas que tiene el navegador para aplicar estilos CSS a un elemento HTML. Como la mayoría cree, ya que hay múltiples casos donde pueden existir ambigüedades o conflictos de valores, y el navegador debe resolverlos para saber cual debe prevalecer.</a:t>
            </a:r>
            <a:endParaRPr/>
          </a:p>
        </p:txBody>
      </p:sp>
      <p:sp>
        <p:nvSpPr>
          <p:cNvPr id="453" name="Google Shape;453;p54"/>
          <p:cNvSpPr txBox="1"/>
          <p:nvPr/>
        </p:nvSpPr>
        <p:spPr>
          <a:xfrm>
            <a:off x="2672085" y="70603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9952589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4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444993" y="4615519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5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397483" y="891753"/>
            <a:ext cx="173239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5"/>
          <p:cNvSpPr txBox="1"/>
          <p:nvPr/>
        </p:nvSpPr>
        <p:spPr>
          <a:xfrm>
            <a:off x="2075102" y="1074481"/>
            <a:ext cx="85888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La 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r>
              <a:rPr b="0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comprende varios temas importantes a la hora de resolver dichos conflictos:</a:t>
            </a:r>
            <a:endParaRPr b="0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469" name="Google Shape;469;p55"/>
          <p:cNvGraphicFramePr/>
          <p:nvPr/>
        </p:nvGraphicFramePr>
        <p:xfrm>
          <a:off x="2032000" y="2018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{DA4F43D0-7D86-4F92-A070-73EC74BF5FF9}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Cascada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14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Importancia</a:t>
                      </a:r>
                      <a:endParaRPr b="0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Los estilos pueden tener una importancia concreta, eso le da mayor o menor prioridad.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14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Origen</a:t>
                      </a:r>
                      <a:endParaRPr b="0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Existen varios orígenes de CSS, cada uno con una prioridad específica.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14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Orden de aparición</a:t>
                      </a:r>
                      <a:endParaRPr b="0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 orden en el que se procesa el CSS influye a la hora de resolver conflictos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14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Especificidad</a:t>
                      </a:r>
                      <a:endParaRPr b="0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Cuanto más específicos sean los estilos CSS, mayor prioridad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s-CO" sz="14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Capas</a:t>
                      </a:r>
                      <a:endParaRPr b="0"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Los estilos CSS se pueden aislar en capas fusionables. 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6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80490" y="4068493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6"/>
          <p:cNvSpPr txBox="1"/>
          <p:nvPr/>
        </p:nvSpPr>
        <p:spPr>
          <a:xfrm>
            <a:off x="397483" y="891753"/>
            <a:ext cx="173239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85464" y="2194967"/>
            <a:ext cx="6881324" cy="306551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6"/>
          <p:cNvSpPr txBox="1"/>
          <p:nvPr/>
        </p:nvSpPr>
        <p:spPr>
          <a:xfrm>
            <a:off x="5249123" y="880379"/>
            <a:ext cx="1754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!important</a:t>
            </a:r>
            <a:endParaRPr b="1" i="0" sz="2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7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7"/>
          <p:cNvSpPr txBox="1"/>
          <p:nvPr/>
        </p:nvSpPr>
        <p:spPr>
          <a:xfrm>
            <a:off x="397483" y="891753"/>
            <a:ext cx="173239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7"/>
          <p:cNvSpPr txBox="1"/>
          <p:nvPr/>
        </p:nvSpPr>
        <p:spPr>
          <a:xfrm>
            <a:off x="5249123" y="880379"/>
            <a:ext cx="29722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Orden de aparición</a:t>
            </a:r>
            <a:endParaRPr/>
          </a:p>
        </p:txBody>
      </p:sp>
      <p:sp>
        <p:nvSpPr>
          <p:cNvPr id="493" name="Google Shape;493;p57"/>
          <p:cNvSpPr txBox="1"/>
          <p:nvPr/>
        </p:nvSpPr>
        <p:spPr>
          <a:xfrm>
            <a:off x="372102" y="2132063"/>
            <a:ext cx="320618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Arial"/>
                <a:ea typeface="Arial"/>
                <a:cs typeface="Arial"/>
                <a:sym typeface="Arial"/>
              </a:rPr>
              <a:t>1️⃣ Atributo `style` en una etiqueta HTML.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Arial"/>
                <a:ea typeface="Arial"/>
                <a:cs typeface="Arial"/>
                <a:sym typeface="Arial"/>
              </a:rPr>
              <a:t>2️⃣ Bloque de estilos `&lt;style&gt;` en el documento HTML.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181E4B"/>
                </a:solidFill>
                <a:latin typeface="Arial"/>
                <a:ea typeface="Arial"/>
                <a:cs typeface="Arial"/>
                <a:sym typeface="Arial"/>
              </a:rPr>
              <a:t>3️⃣ Archivo `.css` externo referenciado mediante `&lt;link rel="stylesheet"&gt;`.</a:t>
            </a:r>
            <a:endParaRPr/>
          </a:p>
        </p:txBody>
      </p:sp>
      <p:pic>
        <p:nvPicPr>
          <p:cNvPr id="494" name="Google Shape;49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3801" y="1750247"/>
            <a:ext cx="7903999" cy="356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 rotWithShape="1">
          <a:blip r:embed="rId6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1" y="1854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8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8"/>
          <p:cNvSpPr txBox="1"/>
          <p:nvPr/>
        </p:nvSpPr>
        <p:spPr>
          <a:xfrm>
            <a:off x="397483" y="891753"/>
            <a:ext cx="173239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8"/>
          <p:cNvSpPr txBox="1"/>
          <p:nvPr/>
        </p:nvSpPr>
        <p:spPr>
          <a:xfrm>
            <a:off x="5249123" y="880379"/>
            <a:ext cx="15776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Variables</a:t>
            </a:r>
            <a:endParaRPr/>
          </a:p>
        </p:txBody>
      </p:sp>
      <p:pic>
        <p:nvPicPr>
          <p:cNvPr id="506" name="Google Shape;506;p5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86988" y="1540720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8"/>
          <p:cNvSpPr txBox="1"/>
          <p:nvPr/>
        </p:nvSpPr>
        <p:spPr>
          <a:xfrm>
            <a:off x="397482" y="1409390"/>
            <a:ext cx="113670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Para definir una </a:t>
            </a: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custom property</a:t>
            </a:r>
            <a:r>
              <a:rPr b="0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haremos uso de los dos guiones </a:t>
            </a: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--</a:t>
            </a:r>
            <a:r>
              <a:rPr b="0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previos al nombre que queramos utilizar.</a:t>
            </a:r>
            <a:endParaRPr b="0" i="0" sz="2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8" name="Google Shape;50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1466" y="2307733"/>
            <a:ext cx="6399083" cy="39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578459" y="1332726"/>
            <a:ext cx="5687430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Hojas de estilo en cascada, que permitirán darle a tu código HTML un diseño único y especial en pocas líneas.</a:t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578459" y="397102"/>
            <a:ext cx="393358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¿Qué es CSS?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226" y="1655871"/>
            <a:ext cx="5053608" cy="433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459" y="2740948"/>
            <a:ext cx="2571950" cy="3626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2"/>
          <p:cNvSpPr txBox="1"/>
          <p:nvPr/>
        </p:nvSpPr>
        <p:spPr>
          <a:xfrm>
            <a:off x="350652" y="221224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¿Porque se usa CSS?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2295573"/>
            <a:ext cx="5098315" cy="226685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2"/>
          <p:cNvSpPr txBox="1"/>
          <p:nvPr/>
        </p:nvSpPr>
        <p:spPr>
          <a:xfrm>
            <a:off x="627088" y="2372191"/>
            <a:ext cx="509831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Los 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documentos HTML</a:t>
            </a: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(</a:t>
            </a:r>
            <a:r>
              <a:rPr b="1" i="1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contenido</a:t>
            </a: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) incluirán sólo información y datos, todo lo relativo a la información a transmitir.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Los 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documentos CSS</a:t>
            </a: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(</a:t>
            </a:r>
            <a:r>
              <a:rPr b="1" i="1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presentación</a:t>
            </a: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) inclurán sólo los aspectos relacionados con el estilo (diseño, colores, formas, etc...).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397484" y="224242"/>
            <a:ext cx="133798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¿Porque se usa CSS?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6757" y="1183332"/>
            <a:ext cx="5719800" cy="545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263" y="4628250"/>
            <a:ext cx="3330258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350652" y="221224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6935" y="2165625"/>
            <a:ext cx="9438130" cy="197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350652" y="221224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8985" y="1350212"/>
            <a:ext cx="8634030" cy="506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/>
          <p:nvPr/>
        </p:nvSpPr>
        <p:spPr>
          <a:xfrm>
            <a:off x="350652" y="221224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CSS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350651" y="765775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67841" y="1710395"/>
            <a:ext cx="6656317" cy="413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